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3"/>
  </p:notesMasterIdLst>
  <p:handoutMasterIdLst>
    <p:handoutMasterId r:id="rId24"/>
  </p:handoutMasterIdLst>
  <p:sldIdLst>
    <p:sldId id="10993" r:id="rId2"/>
    <p:sldId id="10953" r:id="rId3"/>
    <p:sldId id="11009" r:id="rId4"/>
    <p:sldId id="10955" r:id="rId5"/>
    <p:sldId id="10997" r:id="rId6"/>
    <p:sldId id="10995" r:id="rId7"/>
    <p:sldId id="10996" r:id="rId8"/>
    <p:sldId id="10998" r:id="rId9"/>
    <p:sldId id="11007" r:id="rId10"/>
    <p:sldId id="11008" r:id="rId11"/>
    <p:sldId id="11001" r:id="rId12"/>
    <p:sldId id="11002" r:id="rId13"/>
    <p:sldId id="11003" r:id="rId14"/>
    <p:sldId id="11005" r:id="rId15"/>
    <p:sldId id="11010" r:id="rId16"/>
    <p:sldId id="11012" r:id="rId17"/>
    <p:sldId id="11014" r:id="rId18"/>
    <p:sldId id="10983" r:id="rId19"/>
    <p:sldId id="11011" r:id="rId20"/>
    <p:sldId id="11013" r:id="rId21"/>
    <p:sldId id="10999" r:id="rId22"/>
  </p:sldIdLst>
  <p:sldSz cx="12188825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Jim Kim" initials="JK" lastIdx="1" clrIdx="6">
    <p:extLst>
      <p:ext uri="{19B8F6BF-5375-455C-9EA6-DF929625EA0E}">
        <p15:presenceInfo xmlns:p15="http://schemas.microsoft.com/office/powerpoint/2012/main" userId="S::jimkim@adobe.com::8de73777-a8be-42df-9b2d-3ab667983e69" providerId="AD"/>
      </p:ext>
    </p:extLst>
  </p:cmAuthor>
  <p:cmAuthor id="1" name="Suzanne Wagner" initials="SW" lastIdx="21" clrIdx="0">
    <p:extLst>
      <p:ext uri="{19B8F6BF-5375-455C-9EA6-DF929625EA0E}">
        <p15:presenceInfo xmlns:p15="http://schemas.microsoft.com/office/powerpoint/2012/main" userId="S::sbriesen@adobe.com::65a23694-ef06-460b-9185-53030e0be94f" providerId="AD"/>
      </p:ext>
    </p:extLst>
  </p:cmAuthor>
  <p:cmAuthor id="8" name="Tina Randhawa" initials="TR" lastIdx="16" clrIdx="7">
    <p:extLst>
      <p:ext uri="{19B8F6BF-5375-455C-9EA6-DF929625EA0E}">
        <p15:presenceInfo xmlns:p15="http://schemas.microsoft.com/office/powerpoint/2012/main" userId="S::trandhaw@adobe.com::7933ed2d-794b-4417-86e4-587c9f4f2090" providerId="AD"/>
      </p:ext>
    </p:extLst>
  </p:cmAuthor>
  <p:cmAuthor id="2" name="Maninder Sawhney" initials="MS" lastIdx="43" clrIdx="1">
    <p:extLst>
      <p:ext uri="{19B8F6BF-5375-455C-9EA6-DF929625EA0E}">
        <p15:presenceInfo xmlns:p15="http://schemas.microsoft.com/office/powerpoint/2012/main" userId="S::masawhne@adobe.com::3d953bea-068e-42bc-a24e-b59fe44fcf2c" providerId="AD"/>
      </p:ext>
    </p:extLst>
  </p:cmAuthor>
  <p:cmAuthor id="9" name="Matt Wegner" initials="MW" lastIdx="9" clrIdx="8">
    <p:extLst>
      <p:ext uri="{19B8F6BF-5375-455C-9EA6-DF929625EA0E}">
        <p15:presenceInfo xmlns:p15="http://schemas.microsoft.com/office/powerpoint/2012/main" userId="S::mwegner@adobe.com::114e7f27-4bc9-4569-88f5-11e9439454cf" providerId="AD"/>
      </p:ext>
    </p:extLst>
  </p:cmAuthor>
  <p:cmAuthor id="3" name="Nathan Petersen" initials="NP" lastIdx="13" clrIdx="2">
    <p:extLst>
      <p:ext uri="{19B8F6BF-5375-455C-9EA6-DF929625EA0E}">
        <p15:presenceInfo xmlns:p15="http://schemas.microsoft.com/office/powerpoint/2012/main" userId="S::npeterse@adobe.com::8ea4d82b-ba51-4238-be75-651abcd66dd1" providerId="AD"/>
      </p:ext>
    </p:extLst>
  </p:cmAuthor>
  <p:cmAuthor id="4" name="Mike Garcia" initials="MG" lastIdx="1" clrIdx="3">
    <p:extLst>
      <p:ext uri="{19B8F6BF-5375-455C-9EA6-DF929625EA0E}">
        <p15:presenceInfo xmlns:p15="http://schemas.microsoft.com/office/powerpoint/2012/main" userId="S::mikgarci@adobe.com::7b8fe8f8-493e-4bd3-8e31-1d199a52134c" providerId="AD"/>
      </p:ext>
    </p:extLst>
  </p:cmAuthor>
  <p:cmAuthor id="5" name="Dawn Murai" initials="DM" lastIdx="5" clrIdx="4">
    <p:extLst>
      <p:ext uri="{19B8F6BF-5375-455C-9EA6-DF929625EA0E}">
        <p15:presenceInfo xmlns:p15="http://schemas.microsoft.com/office/powerpoint/2012/main" userId="S::env54123@adobe.com::0f48a492-af49-4d0e-b6d1-6bcaf7177316" providerId="AD"/>
      </p:ext>
    </p:extLst>
  </p:cmAuthor>
  <p:cmAuthor id="6" name="David Ralston" initials="DR" lastIdx="3" clrIdx="5">
    <p:extLst>
      <p:ext uri="{19B8F6BF-5375-455C-9EA6-DF929625EA0E}">
        <p15:presenceInfo xmlns:p15="http://schemas.microsoft.com/office/powerpoint/2012/main" userId="S::dralston@adobe.com::a8ce52f7-ee01-4baf-9945-753841d9c2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40A"/>
    <a:srgbClr val="21A5A2"/>
    <a:srgbClr val="2799F6"/>
    <a:srgbClr val="F5F5F5"/>
    <a:srgbClr val="00000F"/>
    <a:srgbClr val="EB1000"/>
    <a:srgbClr val="CFCFCF"/>
    <a:srgbClr val="E6E6E6"/>
    <a:srgbClr val="C9C9C9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52F9B-DCDA-4A4D-A264-CD393997F687}" v="333" dt="2023-12-11T13:50:36.694"/>
    <p1510:client id="{3A965E51-07B1-C628-625F-3D5E41B99C34}" v="4" dt="2023-12-11T17:03:35.772"/>
    <p1510:client id="{A427D12C-E95C-CB5F-3409-810C0A65E3EF}" v="40" dt="2023-12-11T09:23:38.826"/>
    <p1510:client id="{DCFC809D-4471-08FA-7349-C7C2B413A0F5}" v="237" dt="2023-12-11T13:22:50.475"/>
    <p1510:client id="{FCC81B8B-713E-6E4A-AE20-757A9928D723}" v="1774" dt="2023-12-11T13:28:11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09:29:0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22530,'4'0'0,"-1"0"0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09:29:10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09:29:0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22530,'4'0'0,"-1"0"0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09:29:10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09:29:09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22530,'4'0'0,"-1"0"0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09:29:10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1T13:20:17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7638 5 24575,'-50'-4'0,"-24"4"0,-75 4 0,-82 15 0,65 4 0,-17 8-1553,-76 26 0,-18 19 1553,46-4 0,-12 11 0,0 9 0,-33 21 0,-4 11 0,-1 10 0,51-19 0,-1 8 0,0 6 0,5 4-819,-7 8 0,5 4 0,2 7 0,3 6 819,-3 9 0,5 6 0,5 7 0,5 3 0,0 10 0,6 6 0,6 3 0,13 5 0,17-5 0,10 3 0,11 4 0,16 3 0,15-4 0,13 3 0,12 2 0,16-1-711,14-11 0,12 0 1,13 1-1,9 1 711,13 2 0,13 2 0,7 0 0,10-2-444,5-5 0,5 0 0,12-3 0,10-2 444,15 1 0,10-2 0,12-4 0,8-4 0,44 50 0,18-6 0,18-16 0,14-25 0,17-13 0,13-13-53,7-12 0,8-13 0,10-17 53,-3-27 0,10-17 0,10-16 0,-27-21 0,7-13 0,8-10 0,4-7-71,21-9 0,7-9 0,7-9 0,5-8 71,-22-5 0,10-6 0,2-8 0,3-2 0,0-4-196,7-5 0,3-2 0,-3-5 1,3-6-1,-2-9 196,-41 3 0,3-6 0,-2-7 0,-3-2 0,0-6 0,-5-2 0,0-3 0,-2-5 0,-3-2 0,-2-4 0,-8-6 0,-7-5 0,25-27 0,-6-6 0,-9-8 0,-10-4 0,-5-4-128,-15-1 0,-3-6 0,-9-6 0,-13 0 0,-17-1 128,-5-24 0,-18-3 0,-17-1 0,-12-1-49,-20 7 0,-10 0 0,-18-1 1,-12 4 48,-7-41 0,-20 3 0,-23 3 0,-19 4 0,-18 2 0,-19 3 0,-11 8 0,-17 3 0,-22 5 0,-35-9 0,-22 6 0,-17 5 0,31 55 0,-9 2 0,-10 6 0,-8 6 0,-10 9 0,-9 5 0,-8 6 0,-5 8 0,0 8 0,-5 4 0,-2 9 0,0 10 0,-50-4 0,-3 16 0,-2 12 0,-2 14 0,-3 10 0,0 16 0,8 13 0,-3 14 0,2 9 375,13 9 0,3 7 0,-1 13-375,-12 14 0,-2 11 0,9 9 0,13 4 0,7 6 0,1 9 0,-21 19 0,3 9 0,23-12 0,14-9 0,22-8 0,33-4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33B76D3C-739A-4E89-910F-4DF747FC0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418BDD-50A7-49EE-BE38-1E2FA9491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598" y="2900170"/>
            <a:ext cx="713387" cy="9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 2022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435608"/>
            <a:ext cx="11585448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0890" y="6565990"/>
            <a:ext cx="4324081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  <a:solidFill>
            <a:srgbClr val="EB1000"/>
          </a:solidFill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700" y="2759988"/>
            <a:ext cx="973426" cy="1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mmunity Mo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4A6A6-DE09-414A-BAFE-90B1E42B7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882" y="0"/>
            <a:ext cx="5024943" cy="6858000"/>
          </a:xfrm>
          <a:custGeom>
            <a:avLst/>
            <a:gdLst>
              <a:gd name="connsiteX0" fmla="*/ 2829128 w 5024943"/>
              <a:gd name="connsiteY0" fmla="*/ 0 h 6858000"/>
              <a:gd name="connsiteX1" fmla="*/ 5024943 w 5024943"/>
              <a:gd name="connsiteY1" fmla="*/ 0 h 6858000"/>
              <a:gd name="connsiteX2" fmla="*/ 5024943 w 5024943"/>
              <a:gd name="connsiteY2" fmla="*/ 6858000 h 6858000"/>
              <a:gd name="connsiteX3" fmla="*/ 0 w 50249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4943" h="6858000">
                <a:moveTo>
                  <a:pt x="2829128" y="0"/>
                </a:moveTo>
                <a:lnTo>
                  <a:pt x="5024943" y="0"/>
                </a:lnTo>
                <a:lnTo>
                  <a:pt x="50249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3704" y="2798064"/>
            <a:ext cx="5916168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3704" y="4123943"/>
            <a:ext cx="5907024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rgbClr val="EB1000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D31D6-BF51-4855-B6C6-6512ADF46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599" y="2900170"/>
            <a:ext cx="714124" cy="980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7A5DD-4AAC-304E-99CF-4BF75A5819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27142" y="6057433"/>
            <a:ext cx="1660078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3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6E4F79F1-D0B4-47D5-8949-FBE94111B9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3A27C8B7-98BC-4CD6-B3CF-51328C3339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8295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46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590702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91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915" y="6578695"/>
            <a:ext cx="566079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 2022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92212"/>
            <a:ext cx="11579384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9ADD37C-2727-4A40-9CE0-0724FC52E6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528" y="914400"/>
            <a:ext cx="8010144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337" y="1920240"/>
            <a:ext cx="8010144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431924"/>
            <a:ext cx="11582479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0890" y="6565990"/>
            <a:ext cx="4324081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1879" y="6572445"/>
            <a:ext cx="565068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92212"/>
            <a:ext cx="11579384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 2022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6246" y="-552841"/>
            <a:ext cx="1635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7572" y="-552841"/>
            <a:ext cx="1827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5283" y="-552841"/>
            <a:ext cx="1843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400" y="3737819"/>
            <a:ext cx="1570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5884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6279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8861" y="-552841"/>
            <a:ext cx="1779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5130" y="-552841"/>
            <a:ext cx="15869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7206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4412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1618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728" y="3814763"/>
            <a:ext cx="22938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890" y="-549443"/>
            <a:ext cx="232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5461" y="1589"/>
            <a:ext cx="68541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5461" y="6440488"/>
            <a:ext cx="68541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5461" y="1193799"/>
            <a:ext cx="68541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89352" y="443807"/>
            <a:ext cx="2468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89352" y="6495356"/>
            <a:ext cx="3606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89352" y="3629867"/>
            <a:ext cx="436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6440488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5461" y="1193799"/>
            <a:ext cx="685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2E2F7AF6-B706-4153-AF2C-F3C2817BCF8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3211" y="6578475"/>
            <a:ext cx="566928" cy="1473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87" r:id="rId3"/>
    <p:sldLayoutId id="2147483688" r:id="rId4"/>
    <p:sldLayoutId id="2147483689" r:id="rId5"/>
    <p:sldLayoutId id="2147483658" r:id="rId6"/>
    <p:sldLayoutId id="2147483676" r:id="rId7"/>
    <p:sldLayoutId id="2147483690" r:id="rId8"/>
    <p:sldLayoutId id="2147483691" r:id="rId9"/>
    <p:sldLayoutId id="2147483692" r:id="rId10"/>
    <p:sldLayoutId id="2147483685" r:id="rId11"/>
    <p:sldLayoutId id="2147483693" r:id="rId12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5ACBF0"/>
          </p15:clr>
        </p15:guide>
        <p15:guide id="2" pos="4032" userDrawn="1">
          <p15:clr>
            <a:srgbClr val="FDE53C"/>
          </p15:clr>
        </p15:guide>
        <p15:guide id="3" pos="3651" userDrawn="1">
          <p15:clr>
            <a:srgbClr val="FDE53C"/>
          </p15:clr>
        </p15:guide>
        <p15:guide id="4" pos="5758" userDrawn="1">
          <p15:clr>
            <a:srgbClr val="5ACBF0"/>
          </p15:clr>
        </p15:guide>
        <p15:guide id="5" pos="7488" userDrawn="1">
          <p15:clr>
            <a:srgbClr val="A4A3A4"/>
          </p15:clr>
        </p15:guide>
        <p15:guide id="6" pos="1919" userDrawn="1">
          <p15:clr>
            <a:srgbClr val="5ACBF0"/>
          </p15:clr>
        </p15:guide>
        <p15:guide id="7" pos="191" userDrawn="1">
          <p15:clr>
            <a:srgbClr val="A4A3A4"/>
          </p15:clr>
        </p15:guide>
        <p15:guide id="8" orient="horz" pos="2405" userDrawn="1">
          <p15:clr>
            <a:srgbClr val="5ACBF0"/>
          </p15:clr>
        </p15:guide>
        <p15:guide id="11" orient="horz" pos="751" userDrawn="1">
          <p15:clr>
            <a:srgbClr val="F26B43"/>
          </p15:clr>
        </p15:guide>
        <p15:guide id="14" orient="horz" pos="4057" userDrawn="1">
          <p15:clr>
            <a:srgbClr val="F26B43"/>
          </p15:clr>
        </p15:guide>
        <p15:guide id="15" orient="horz" pos="3924" userDrawn="1">
          <p15:clr>
            <a:srgbClr val="A4A3A4"/>
          </p15:clr>
        </p15:guide>
        <p15:guide id="17" pos="2560" userDrawn="1">
          <p15:clr>
            <a:srgbClr val="C35EA4"/>
          </p15:clr>
        </p15:guide>
        <p15:guide id="18" pos="5120" userDrawn="1">
          <p15:clr>
            <a:srgbClr val="C35EA4"/>
          </p15:clr>
        </p15:guide>
        <p15:guide id="19" pos="1728" userDrawn="1">
          <p15:clr>
            <a:srgbClr val="FDE53C"/>
          </p15:clr>
        </p15:guide>
        <p15:guide id="20" pos="2106" userDrawn="1">
          <p15:clr>
            <a:srgbClr val="FDE53C"/>
          </p15:clr>
        </p15:guide>
        <p15:guide id="21" pos="2369" userDrawn="1">
          <p15:clr>
            <a:srgbClr val="9FCC3B"/>
          </p15:clr>
        </p15:guide>
        <p15:guide id="22" pos="2749" userDrawn="1">
          <p15:clr>
            <a:srgbClr val="9FCC3B"/>
          </p15:clr>
        </p15:guide>
        <p15:guide id="23" pos="4925" userDrawn="1">
          <p15:clr>
            <a:srgbClr val="9FCC3B"/>
          </p15:clr>
        </p15:guide>
        <p15:guide id="24" pos="5309" userDrawn="1">
          <p15:clr>
            <a:srgbClr val="9FCC3B"/>
          </p15:clr>
        </p15:guide>
        <p15:guide id="25" pos="5565" userDrawn="1">
          <p15:clr>
            <a:srgbClr val="FDE53C"/>
          </p15:clr>
        </p15:guide>
        <p15:guide id="26" pos="5947" userDrawn="1">
          <p15:clr>
            <a:srgbClr val="FDE53C"/>
          </p15:clr>
        </p15:guide>
        <p15:guide id="27" orient="horz" pos="2594" userDrawn="1">
          <p15:clr>
            <a:srgbClr val="FDE53C"/>
          </p15:clr>
        </p15:guide>
        <p15:guide id="28" orient="horz" pos="2208" userDrawn="1">
          <p15:clr>
            <a:srgbClr val="FDE53C"/>
          </p15:clr>
        </p15:guide>
        <p15:guide id="35" orient="horz" pos="1053" userDrawn="1">
          <p15:clr>
            <a:srgbClr val="FDE53C"/>
          </p15:clr>
        </p15:guide>
        <p15:guide id="36" orient="horz" pos="89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gif"/><Relationship Id="rId5" Type="http://schemas.openxmlformats.org/officeDocument/2006/relationships/image" Target="../media/image42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manas.tech/blog/2015/12/15/logging-for-rails-apps-in-docker/" TargetMode="Externa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hyperlink" Target="https://pixabay.com/en/box-cardboard-packaging-container-30004/" TargetMode="External"/><Relationship Id="rId12" Type="http://schemas.openxmlformats.org/officeDocument/2006/relationships/hyperlink" Target="https://competencies.remakelearning.org/" TargetMode="External"/><Relationship Id="rId2" Type="http://schemas.openxmlformats.org/officeDocument/2006/relationships/customXml" Target="../ink/ink5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11" Type="http://schemas.openxmlformats.org/officeDocument/2006/relationships/image" Target="../media/image47.svg"/><Relationship Id="rId5" Type="http://schemas.openxmlformats.org/officeDocument/2006/relationships/image" Target="../media/image42.png"/><Relationship Id="rId15" Type="http://schemas.openxmlformats.org/officeDocument/2006/relationships/customXml" Target="../ink/ink7.xml"/><Relationship Id="rId10" Type="http://schemas.openxmlformats.org/officeDocument/2006/relationships/image" Target="../media/image46.png"/><Relationship Id="rId4" Type="http://schemas.openxmlformats.org/officeDocument/2006/relationships/customXml" Target="../ink/ink6.xml"/><Relationship Id="rId9" Type="http://schemas.openxmlformats.org/officeDocument/2006/relationships/hyperlink" Target="https://openclipart.org/detail/200641/primary_package_application-by-dannya" TargetMode="External"/><Relationship Id="rId14" Type="http://schemas.openxmlformats.org/officeDocument/2006/relationships/hyperlink" Target="https://freepngimg.com/png/65246-load-gear-business-intelligence-transform,-testing-extract,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Pages/ResponsePage.aspx?id=Wht7-jR7h0OUrtLBeN7O4Xx7OqnIcCRNs9RNVcyqJNZUNlZYVkNONENMTU9OODAwU0U5MEQ3T1ZXQy4u" TargetMode="External"/><Relationship Id="rId2" Type="http://schemas.openxmlformats.org/officeDocument/2006/relationships/hyperlink" Target="https://forms.office.com/Pages/ResponsePage.aspx?id=Wht7-jR7h0OUrtLBeN7O4Xx7OqnIcCRNs9RNVcyqJNZUN0RUSlBURlQ4SjNFNVk2VEJITlg4RDVZVC4u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emf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emf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hyperlink" Target="https://careers.adobe.com/us/en/job/R141636/Intern-C-Software-Engineer" TargetMode="External"/><Relationship Id="rId7" Type="http://schemas.openxmlformats.org/officeDocument/2006/relationships/hyperlink" Target="https://careers.adobe.com/us/en/job/R141515/Intern-Program-Management" TargetMode="External"/><Relationship Id="rId2" Type="http://schemas.openxmlformats.org/officeDocument/2006/relationships/hyperlink" Target="https://careers.adobe.com/us/en/job/R141638/Intern-Java-Software-Engineer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areers.adobe.com/us/en/job/R140997/Intern-Machine-Learning-Engineer" TargetMode="External"/><Relationship Id="rId5" Type="http://schemas.openxmlformats.org/officeDocument/2006/relationships/hyperlink" Target="https://careers.adobe.com/us/en/job/R141639/Intern-JavaScript-Software-Engineer" TargetMode="External"/><Relationship Id="rId4" Type="http://schemas.openxmlformats.org/officeDocument/2006/relationships/hyperlink" Target="https://careers.adobe.com/us/en/job/R141640/Intern-Python-Software-Engine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hyperlink" Target="https://www.jetbrains.com/help/idea/installation-guide.html#standalone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postman.com/downloads/postman-agent/" TargetMode="External"/><Relationship Id="rId4" Type="http://schemas.openxmlformats.org/officeDocument/2006/relationships/hyperlink" Target="https://docs.docker.com/engine/instal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gitbranching.js.or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4DC75-68B1-4982-9B3F-B81052D18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4560" y="2859848"/>
            <a:ext cx="5916168" cy="797752"/>
          </a:xfrm>
        </p:spPr>
        <p:txBody>
          <a:bodyPr anchor="ctr"/>
          <a:lstStyle/>
          <a:p>
            <a:r>
              <a:rPr lang="en-US" b="1">
                <a:latin typeface="+mn-lt"/>
              </a:rPr>
              <a:t>Java </a:t>
            </a:r>
            <a:r>
              <a:rPr lang="en-US" b="1" err="1">
                <a:latin typeface="+mn-lt"/>
              </a:rPr>
              <a:t>DevCamp</a:t>
            </a:r>
            <a:r>
              <a:rPr lang="en-US" b="1">
                <a:latin typeface="+mn-lt"/>
              </a:rPr>
              <a:t> 2023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1F90D9-0635-46E9-8453-58FEB28FB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560" y="3657600"/>
            <a:ext cx="5907024" cy="1078992"/>
          </a:xfrm>
        </p:spPr>
        <p:txBody>
          <a:bodyPr/>
          <a:lstStyle/>
          <a:p>
            <a:r>
              <a:rPr lang="en-US">
                <a:latin typeface="Adobe Clean ExtraBold" panose="020B0903020404020204" pitchFamily="34" charset="0"/>
              </a:rPr>
              <a:t>Girls edition</a:t>
            </a:r>
          </a:p>
        </p:txBody>
      </p:sp>
    </p:spTree>
    <p:extLst>
      <p:ext uri="{BB962C8B-B14F-4D97-AF65-F5344CB8AC3E}">
        <p14:creationId xmlns:p14="http://schemas.microsoft.com/office/powerpoint/2010/main" val="34434865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5612285-0FD3-7694-9902-5298AAA7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8" y="2789735"/>
            <a:ext cx="5057549" cy="127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3730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cker Logo">
            <a:extLst>
              <a:ext uri="{FF2B5EF4-FFF2-40B4-BE49-F238E27FC236}">
                <a16:creationId xmlns:a16="http://schemas.microsoft.com/office/drawing/2014/main" id="{8A7328E7-4A9F-C842-CBBD-6E24C4F38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86" y="2324108"/>
            <a:ext cx="3925643" cy="220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446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ack and white logo&#10;&#10;Description automatically generated">
            <a:extLst>
              <a:ext uri="{FF2B5EF4-FFF2-40B4-BE49-F238E27FC236}">
                <a16:creationId xmlns:a16="http://schemas.microsoft.com/office/drawing/2014/main" id="{829D0F24-A954-DE37-ECD8-3A65280E2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426" y="1132014"/>
            <a:ext cx="4593971" cy="4593971"/>
          </a:xfrm>
          <a:noFill/>
        </p:spPr>
      </p:pic>
    </p:spTree>
    <p:extLst>
      <p:ext uri="{BB962C8B-B14F-4D97-AF65-F5344CB8AC3E}">
        <p14:creationId xmlns:p14="http://schemas.microsoft.com/office/powerpoint/2010/main" val="163517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4D295F-F57C-F647-BA1F-D28CF0A4EF46}"/>
                  </a:ext>
                </a:extLst>
              </p14:cNvPr>
              <p14:cNvContentPartPr/>
              <p14:nvPr/>
            </p14:nvContentPartPr>
            <p14:xfrm>
              <a:off x="5994716" y="3873901"/>
              <a:ext cx="28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4D295F-F57C-F647-BA1F-D28CF0A4EF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5716" y="3864901"/>
                <a:ext cx="2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A300E7-4CA0-3910-6D76-0C023F2908AE}"/>
                  </a:ext>
                </a:extLst>
              </p14:cNvPr>
              <p14:cNvContentPartPr/>
              <p14:nvPr/>
            </p14:nvContentPartPr>
            <p14:xfrm>
              <a:off x="5919116" y="335190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A300E7-4CA0-3910-6D76-0C023F2908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0116" y="334290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 descr="Exploding GIFs - Get the best gif on GIFER">
            <a:extLst>
              <a:ext uri="{FF2B5EF4-FFF2-40B4-BE49-F238E27FC236}">
                <a16:creationId xmlns:a16="http://schemas.microsoft.com/office/drawing/2014/main" id="{AFA12840-AAE7-C704-9CFC-F352D191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394" y="440179"/>
            <a:ext cx="5266644" cy="597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23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50"/>
    </mc:Choice>
    <mc:Fallback xmlns="">
      <p:transition advClick="0" advTm="75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4D295F-F57C-F647-BA1F-D28CF0A4EF46}"/>
                  </a:ext>
                </a:extLst>
              </p14:cNvPr>
              <p14:cNvContentPartPr/>
              <p14:nvPr/>
            </p14:nvContentPartPr>
            <p14:xfrm>
              <a:off x="5994716" y="3873901"/>
              <a:ext cx="28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4D295F-F57C-F647-BA1F-D28CF0A4EF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5716" y="3864901"/>
                <a:ext cx="2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A300E7-4CA0-3910-6D76-0C023F2908AE}"/>
                  </a:ext>
                </a:extLst>
              </p14:cNvPr>
              <p14:cNvContentPartPr/>
              <p14:nvPr/>
            </p14:nvContentPartPr>
            <p14:xfrm>
              <a:off x="5919116" y="335190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A300E7-4CA0-3910-6D76-0C023F2908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0116" y="334290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Content Placeholder 13" descr="A blue whale with a container ship&#10;&#10;Description automatically generated">
            <a:extLst>
              <a:ext uri="{FF2B5EF4-FFF2-40B4-BE49-F238E27FC236}">
                <a16:creationId xmlns:a16="http://schemas.microsoft.com/office/drawing/2014/main" id="{F0CC9EA0-57B5-5B5C-1CEB-F13345935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46412" y="1676400"/>
            <a:ext cx="6096000" cy="3505200"/>
          </a:xfrm>
        </p:spPr>
      </p:pic>
    </p:spTree>
    <p:extLst>
      <p:ext uri="{BB962C8B-B14F-4D97-AF65-F5344CB8AC3E}">
        <p14:creationId xmlns:p14="http://schemas.microsoft.com/office/powerpoint/2010/main" val="227031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D4D295F-F57C-F647-BA1F-D28CF0A4EF46}"/>
                  </a:ext>
                </a:extLst>
              </p14:cNvPr>
              <p14:cNvContentPartPr/>
              <p14:nvPr/>
            </p14:nvContentPartPr>
            <p14:xfrm>
              <a:off x="5994716" y="3873901"/>
              <a:ext cx="28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D4D295F-F57C-F647-BA1F-D28CF0A4EF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5716" y="3864901"/>
                <a:ext cx="2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A300E7-4CA0-3910-6D76-0C023F2908AE}"/>
                  </a:ext>
                </a:extLst>
              </p14:cNvPr>
              <p14:cNvContentPartPr/>
              <p14:nvPr/>
            </p14:nvContentPartPr>
            <p14:xfrm>
              <a:off x="5919116" y="335190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A300E7-4CA0-3910-6D76-0C023F2908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0116" y="334290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 descr="A brown box with a white strip&#10;&#10;Description automatically generated">
            <a:extLst>
              <a:ext uri="{FF2B5EF4-FFF2-40B4-BE49-F238E27FC236}">
                <a16:creationId xmlns:a16="http://schemas.microsoft.com/office/drawing/2014/main" id="{4E9503A9-A78E-71CE-167D-2754DE61D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80148" y="3501279"/>
            <a:ext cx="3477936" cy="3356721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5581A82-EB99-3D58-32D6-96AA20707955}"/>
              </a:ext>
            </a:extLst>
          </p:cNvPr>
          <p:cNvGrpSpPr/>
          <p:nvPr/>
        </p:nvGrpSpPr>
        <p:grpSpPr>
          <a:xfrm>
            <a:off x="5114690" y="2700622"/>
            <a:ext cx="1292880" cy="1571374"/>
            <a:chOff x="8044954" y="1023827"/>
            <a:chExt cx="1840172" cy="2263604"/>
          </a:xfrm>
        </p:grpSpPr>
        <p:pic>
          <p:nvPicPr>
            <p:cNvPr id="7" name="Picture 6" descr="A black and white logo with a blue frame&#10;&#10;Description automatically generated">
              <a:extLst>
                <a:ext uri="{FF2B5EF4-FFF2-40B4-BE49-F238E27FC236}">
                  <a16:creationId xmlns:a16="http://schemas.microsoft.com/office/drawing/2014/main" id="{9F83820E-3BCD-7CD3-F8E7-700376603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044954" y="1023827"/>
              <a:ext cx="1840172" cy="184017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28D8B2-7489-0E72-F958-3430A051C2A6}"/>
                </a:ext>
              </a:extLst>
            </p:cNvPr>
            <p:cNvSpPr txBox="1"/>
            <p:nvPr/>
          </p:nvSpPr>
          <p:spPr>
            <a:xfrm>
              <a:off x="8422922" y="2755399"/>
              <a:ext cx="1303894" cy="532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RO"/>
                <a:t>code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05C8A4-6308-5C2C-707B-0F96558AFA2D}"/>
              </a:ext>
            </a:extLst>
          </p:cNvPr>
          <p:cNvGrpSpPr/>
          <p:nvPr/>
        </p:nvGrpSpPr>
        <p:grpSpPr>
          <a:xfrm>
            <a:off x="3901022" y="1421679"/>
            <a:ext cx="1213668" cy="1783912"/>
            <a:chOff x="2481002" y="1331985"/>
            <a:chExt cx="1213668" cy="1783912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B895C06-D1ED-8DEB-1236-20A66C43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2481002" y="1331985"/>
              <a:ext cx="1213668" cy="141458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D5B5C2-5B22-EC73-7B87-FC090605C4FB}"/>
                </a:ext>
              </a:extLst>
            </p:cNvPr>
            <p:cNvSpPr txBox="1"/>
            <p:nvPr/>
          </p:nvSpPr>
          <p:spPr>
            <a:xfrm>
              <a:off x="2842416" y="2746565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O"/>
                <a:t>libs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A38CB3-BB4C-76CC-A4CA-3082F220E583}"/>
              </a:ext>
            </a:extLst>
          </p:cNvPr>
          <p:cNvGrpSpPr/>
          <p:nvPr/>
        </p:nvGrpSpPr>
        <p:grpSpPr>
          <a:xfrm>
            <a:off x="6296341" y="1511235"/>
            <a:ext cx="1194665" cy="1500940"/>
            <a:chOff x="8010503" y="4102035"/>
            <a:chExt cx="824265" cy="1105932"/>
          </a:xfrm>
        </p:grpSpPr>
        <p:pic>
          <p:nvPicPr>
            <p:cNvPr id="17" name="Picture 16" descr="A group of colorful gears&#10;&#10;Description automatically generated">
              <a:extLst>
                <a:ext uri="{FF2B5EF4-FFF2-40B4-BE49-F238E27FC236}">
                  <a16:creationId xmlns:a16="http://schemas.microsoft.com/office/drawing/2014/main" id="{0D7C0FF6-C737-3DAB-47FB-A2D93DE8E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010503" y="4102035"/>
              <a:ext cx="673100" cy="736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57307C-153A-E3DD-580C-99993795FE9D}"/>
                </a:ext>
              </a:extLst>
            </p:cNvPr>
            <p:cNvSpPr txBox="1"/>
            <p:nvPr/>
          </p:nvSpPr>
          <p:spPr>
            <a:xfrm>
              <a:off x="8010503" y="4838635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O"/>
                <a:t>configs</a:t>
              </a:r>
            </a:p>
          </p:txBody>
        </p:sp>
      </p:grpSp>
      <p:sp>
        <p:nvSpPr>
          <p:cNvPr id="27" name="Title 3">
            <a:extLst>
              <a:ext uri="{FF2B5EF4-FFF2-40B4-BE49-F238E27FC236}">
                <a16:creationId xmlns:a16="http://schemas.microsoft.com/office/drawing/2014/main" id="{A8686153-DEF4-F687-7FB9-E42BCA4F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</p:spPr>
        <p:txBody>
          <a:bodyPr/>
          <a:lstStyle/>
          <a:p>
            <a:r>
              <a:rPr lang="en-US"/>
              <a:t>The Docker Container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53200B-053E-95B9-35E1-A92FDF2843D5}"/>
                  </a:ext>
                </a:extLst>
              </p14:cNvPr>
              <p14:cNvContentPartPr/>
              <p14:nvPr/>
            </p14:nvContentPartPr>
            <p14:xfrm>
              <a:off x="3015049" y="762936"/>
              <a:ext cx="4942701" cy="368549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53200B-053E-95B9-35E1-A92FDF2843D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06047" y="753934"/>
                <a:ext cx="4960345" cy="37031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0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A8686153-DEF4-F687-7FB9-E42BCA4F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</p:spPr>
        <p:txBody>
          <a:bodyPr/>
          <a:lstStyle/>
          <a:p>
            <a:r>
              <a:rPr lang="en-US"/>
              <a:t>Docker Registry – image store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2E9906-4917-95D5-045A-26DA20FA6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593" y="1431925"/>
            <a:ext cx="7572814" cy="45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52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A8686153-DEF4-F687-7FB9-E42BCA4FF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674518"/>
          </a:xfrm>
        </p:spPr>
        <p:txBody>
          <a:bodyPr/>
          <a:lstStyle/>
          <a:p>
            <a:r>
              <a:rPr lang="en-US"/>
              <a:t>Docker Compose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F1C9E-3E17-24D8-FF30-68B6F313D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102" y="1622597"/>
            <a:ext cx="7752619" cy="379815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2C253E-3BBB-94A2-05CF-DF5C7A03BDD0}"/>
              </a:ext>
            </a:extLst>
          </p:cNvPr>
          <p:cNvSpPr/>
          <p:nvPr/>
        </p:nvSpPr>
        <p:spPr>
          <a:xfrm>
            <a:off x="3396096" y="2977978"/>
            <a:ext cx="3004703" cy="35834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RO" sz="14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A11E2C-D45A-8D89-9754-0E8D4FD691A1}"/>
              </a:ext>
            </a:extLst>
          </p:cNvPr>
          <p:cNvSpPr/>
          <p:nvPr/>
        </p:nvSpPr>
        <p:spPr>
          <a:xfrm>
            <a:off x="3396096" y="3645244"/>
            <a:ext cx="6229818" cy="1775511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l">
              <a:spcBef>
                <a:spcPts val="1200"/>
              </a:spcBef>
            </a:pPr>
            <a:endParaRPr lang="en-RO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4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FD72-D1B5-4440-8782-DB2476D19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6293894" cy="1399032"/>
          </a:xfrm>
        </p:spPr>
        <p:txBody>
          <a:bodyPr/>
          <a:lstStyle/>
          <a:p>
            <a:r>
              <a:rPr lang="en-US" sz="4400"/>
              <a:t>What's coming next?</a:t>
            </a:r>
          </a:p>
        </p:txBody>
      </p:sp>
    </p:spTree>
    <p:extLst>
      <p:ext uri="{BB962C8B-B14F-4D97-AF65-F5344CB8AC3E}">
        <p14:creationId xmlns:p14="http://schemas.microsoft.com/office/powerpoint/2010/main" val="13034694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#2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963573"/>
            <a:ext cx="11582479" cy="459397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74320" indent="-264795"/>
            <a:r>
              <a:rPr lang="en-US"/>
              <a:t>We’ll start working on out application, getting hands on experience with </a:t>
            </a:r>
            <a:r>
              <a:rPr lang="en-US" b="1"/>
              <a:t>Spring</a:t>
            </a:r>
            <a:r>
              <a:rPr lang="en-US"/>
              <a:t>, </a:t>
            </a:r>
            <a:r>
              <a:rPr lang="en-US" b="1"/>
              <a:t>Spring Boot</a:t>
            </a:r>
            <a:r>
              <a:rPr lang="en-US"/>
              <a:t>, </a:t>
            </a:r>
            <a:r>
              <a:rPr lang="en-US" b="1"/>
              <a:t>Maven</a:t>
            </a:r>
            <a:r>
              <a:rPr lang="en-US"/>
              <a:t> and </a:t>
            </a:r>
            <a:r>
              <a:rPr lang="en-US" b="1"/>
              <a:t>Jackson</a:t>
            </a:r>
            <a:r>
              <a:rPr lang="en-US"/>
              <a:t>.</a:t>
            </a:r>
          </a:p>
          <a:p>
            <a:pPr marL="274320" indent="-264795"/>
            <a:r>
              <a:rPr lang="en-US"/>
              <a:t>We’ll make our first call to our service using </a:t>
            </a:r>
            <a:r>
              <a:rPr lang="en-US" b="1"/>
              <a:t>Postman</a:t>
            </a:r>
          </a:p>
          <a:p>
            <a:pPr marL="274320" indent="-264795"/>
            <a:endParaRPr lang="en-US" b="1"/>
          </a:p>
          <a:p>
            <a:pPr marL="274320" indent="-26479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33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85B1-90D7-4C54-A783-F7C842227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Agenda Workshop #1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71E0043-5C8C-47F5-AF39-83951C49DEF9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966464783"/>
              </p:ext>
            </p:extLst>
          </p:nvPr>
        </p:nvGraphicFramePr>
        <p:xfrm>
          <a:off x="795338" y="1452104"/>
          <a:ext cx="7891462" cy="4491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1462">
                  <a:extLst>
                    <a:ext uri="{9D8B030D-6E8A-4147-A177-3AD203B41FA5}">
                      <a16:colId xmlns:a16="http://schemas.microsoft.com/office/drawing/2014/main" val="3905159293"/>
                    </a:ext>
                  </a:extLst>
                </a:gridCol>
              </a:tblGrid>
              <a:tr h="561438">
                <a:tc>
                  <a:txBody>
                    <a:bodyPr/>
                    <a:lstStyle/>
                    <a:p>
                      <a:endParaRPr lang="en-US" sz="2100">
                        <a:latin typeface="+mj-lt"/>
                      </a:endParaRP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091564"/>
                  </a:ext>
                </a:extLst>
              </a:tr>
              <a:tr h="561438">
                <a:tc>
                  <a:txBody>
                    <a:bodyPr/>
                    <a:lstStyle/>
                    <a:p>
                      <a:pPr marL="720000"/>
                      <a:r>
                        <a:rPr lang="en-US" sz="2100"/>
                        <a:t>Intro – Meet the team</a:t>
                      </a: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149474"/>
                  </a:ext>
                </a:extLst>
              </a:tr>
              <a:tr h="561436">
                <a:tc>
                  <a:txBody>
                    <a:bodyPr/>
                    <a:lstStyle/>
                    <a:p>
                      <a:pPr marL="720000" lvl="0">
                        <a:buNone/>
                      </a:pPr>
                      <a:r>
                        <a:rPr lang="en-US" sz="2100"/>
                        <a:t>Adobe</a:t>
                      </a:r>
                    </a:p>
                  </a:txBody>
                  <a:tcPr marL="91235" marR="91235" marT="45708" marB="45708"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65000"/>
                        </a:schemeClr>
                      </a:solidFill>
                    </a:lnT>
                    <a:lnB w="6350">
                      <a:solidFill>
                        <a:schemeClr val="bg1">
                          <a:lumMod val="65000"/>
                        </a:schemeClr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028823"/>
                  </a:ext>
                </a:extLst>
              </a:tr>
              <a:tr h="561438">
                <a:tc>
                  <a:txBody>
                    <a:bodyPr/>
                    <a:lstStyle/>
                    <a:p>
                      <a:pPr marL="720000"/>
                      <a:r>
                        <a:rPr lang="en-US" sz="2100"/>
                        <a:t>What we’re building</a:t>
                      </a: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12563"/>
                  </a:ext>
                </a:extLst>
              </a:tr>
              <a:tr h="561436">
                <a:tc>
                  <a:txBody>
                    <a:bodyPr/>
                    <a:lstStyle/>
                    <a:p>
                      <a:pPr marL="720000"/>
                      <a:r>
                        <a:rPr lang="en-US" sz="2100"/>
                        <a:t>Setup Prerequisites</a:t>
                      </a: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24942"/>
                  </a:ext>
                </a:extLst>
              </a:tr>
              <a:tr h="561436">
                <a:tc>
                  <a:txBody>
                    <a:bodyPr/>
                    <a:lstStyle/>
                    <a:p>
                      <a:pPr marL="720000"/>
                      <a:r>
                        <a:rPr lang="en-US" sz="2100"/>
                        <a:t>Git</a:t>
                      </a: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309358"/>
                  </a:ext>
                </a:extLst>
              </a:tr>
              <a:tr h="561436">
                <a:tc>
                  <a:txBody>
                    <a:bodyPr/>
                    <a:lstStyle/>
                    <a:p>
                      <a:pPr marL="720000"/>
                      <a:r>
                        <a:rPr lang="en-US" sz="2100"/>
                        <a:t>Maven</a:t>
                      </a: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075566"/>
                  </a:ext>
                </a:extLst>
              </a:tr>
              <a:tr h="561438">
                <a:tc>
                  <a:txBody>
                    <a:bodyPr/>
                    <a:lstStyle/>
                    <a:p>
                      <a:pPr marL="720000"/>
                      <a:r>
                        <a:rPr lang="en-US" sz="2100"/>
                        <a:t>Docker</a:t>
                      </a:r>
                    </a:p>
                  </a:txBody>
                  <a:tcPr marL="91235" marR="91235" marT="45708" marB="457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7105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CE021C1-99C8-E814-E8B6-B57E4B002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45543" y="2060938"/>
            <a:ext cx="509489" cy="509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85234-8BB7-DBAB-1B35-733A3DEEE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822022" y="3166426"/>
            <a:ext cx="587895" cy="525147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BED839-E2CA-8718-FDDC-400BB4B18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845543" y="3749817"/>
            <a:ext cx="509489" cy="478091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4189704-5C0A-6B91-2D67-C1C2D6A096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605"/>
          <a:stretch/>
        </p:blipFill>
        <p:spPr>
          <a:xfrm>
            <a:off x="871472" y="2665687"/>
            <a:ext cx="435625" cy="394117"/>
          </a:xfrm>
          <a:prstGeom prst="rect">
            <a:avLst/>
          </a:prstGeom>
        </p:spPr>
      </p:pic>
      <p:pic>
        <p:nvPicPr>
          <p:cNvPr id="8194" name="Picture 2" descr="Git - Logo Downloads">
            <a:extLst>
              <a:ext uri="{FF2B5EF4-FFF2-40B4-BE49-F238E27FC236}">
                <a16:creationId xmlns:a16="http://schemas.microsoft.com/office/drawing/2014/main" id="{78ED35DA-2942-EB14-E683-9D29CD17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43" y="4299314"/>
            <a:ext cx="509489" cy="50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con request: Maven · Issue #430 · devicons/devicon · GitHub">
            <a:extLst>
              <a:ext uri="{FF2B5EF4-FFF2-40B4-BE49-F238E27FC236}">
                <a16:creationId xmlns:a16="http://schemas.microsoft.com/office/drawing/2014/main" id="{6EC44DC6-0983-DFEA-1902-871E903EE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6" y="4852198"/>
            <a:ext cx="506185" cy="5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43CB6E-2FC2-76F7-6115-7E77C446F099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822022" y="5388533"/>
            <a:ext cx="570484" cy="50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9145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Closing 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963573"/>
            <a:ext cx="11582479" cy="459397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74320" indent="-264795"/>
            <a:r>
              <a:rPr lang="en-US"/>
              <a:t>You can find all these information in the </a:t>
            </a:r>
            <a:r>
              <a:rPr lang="en-US" b="1"/>
              <a:t>Java </a:t>
            </a:r>
            <a:r>
              <a:rPr lang="en-US" b="1" err="1"/>
              <a:t>DevCamp</a:t>
            </a:r>
            <a:r>
              <a:rPr lang="en-US" b="1"/>
              <a:t> 2023</a:t>
            </a:r>
            <a:r>
              <a:rPr lang="en-US"/>
              <a:t> GitHub repository</a:t>
            </a:r>
          </a:p>
          <a:p>
            <a:pPr marL="274320" indent="-264795"/>
            <a:r>
              <a:rPr lang="en-US" b="1" i="1"/>
              <a:t>Please make sure you have installed all the required programs before next session</a:t>
            </a:r>
          </a:p>
          <a:p>
            <a:pPr marL="274320" indent="-264795"/>
            <a:r>
              <a:rPr lang="en-US"/>
              <a:t>Use the </a:t>
            </a:r>
            <a:r>
              <a:rPr lang="en-US">
                <a:hlinkClick r:id="rId2"/>
              </a:rPr>
              <a:t>feedback form </a:t>
            </a:r>
            <a:r>
              <a:rPr lang="en-US"/>
              <a:t>if you have any feedback for this session</a:t>
            </a:r>
          </a:p>
          <a:p>
            <a:pPr marL="274320" indent="-264795"/>
            <a:r>
              <a:rPr lang="en-US"/>
              <a:t>If you any burning questions (related or not to the sessions), please use the </a:t>
            </a:r>
            <a:r>
              <a:rPr lang="en-US">
                <a:hlinkClick r:id="rId3"/>
              </a:rPr>
              <a:t>Ask It All</a:t>
            </a:r>
            <a:r>
              <a:rPr lang="en-US"/>
              <a:t> form; we’ll try to go over them in the following workshops</a:t>
            </a:r>
          </a:p>
          <a:p>
            <a:pPr marL="274320" indent="-264795"/>
            <a:endParaRPr lang="en-US" b="1"/>
          </a:p>
          <a:p>
            <a:pPr marL="274320" indent="-26479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619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35B3B8-53FE-3A48-8281-49BECFA92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7" b="37669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5DA1C1-9438-4BBE-AA6B-0CCEA84582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3221" y="2960500"/>
            <a:ext cx="682381" cy="93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5A54E3-743B-8D43-8BB3-897E0FC18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15" y="6059934"/>
            <a:ext cx="1668338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4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12201-1D3E-0A28-23DD-9ECDA7C9B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7386"/>
          <a:stretch/>
        </p:blipFill>
        <p:spPr>
          <a:xfrm>
            <a:off x="2744382" y="0"/>
            <a:ext cx="9444443" cy="6858000"/>
          </a:xfrm>
          <a:custGeom>
            <a:avLst/>
            <a:gdLst>
              <a:gd name="connsiteX0" fmla="*/ 0 w 9444443"/>
              <a:gd name="connsiteY0" fmla="*/ 0 h 6866238"/>
              <a:gd name="connsiteX1" fmla="*/ 9444443 w 9444443"/>
              <a:gd name="connsiteY1" fmla="*/ 0 h 6866238"/>
              <a:gd name="connsiteX2" fmla="*/ 9444443 w 9444443"/>
              <a:gd name="connsiteY2" fmla="*/ 6866238 h 6866238"/>
              <a:gd name="connsiteX3" fmla="*/ 2886559 w 9444443"/>
              <a:gd name="connsiteY3" fmla="*/ 6866238 h 686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4443" h="6866238">
                <a:moveTo>
                  <a:pt x="0" y="0"/>
                </a:moveTo>
                <a:lnTo>
                  <a:pt x="9444443" y="0"/>
                </a:lnTo>
                <a:lnTo>
                  <a:pt x="9444443" y="6866238"/>
                </a:lnTo>
                <a:lnTo>
                  <a:pt x="2886559" y="6866238"/>
                </a:ln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DF952C8-4C14-5F50-84EA-9DBBCACAB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528" y="2798064"/>
            <a:ext cx="6293894" cy="1399032"/>
          </a:xfrm>
        </p:spPr>
        <p:txBody>
          <a:bodyPr/>
          <a:lstStyle/>
          <a:p>
            <a:r>
              <a:rPr lang="en-US" sz="4400"/>
              <a:t>Meet</a:t>
            </a:r>
            <a:br>
              <a:rPr lang="en-US" sz="4400"/>
            </a:br>
            <a:r>
              <a:rPr lang="en-US" sz="4400"/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22761222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red and white logo&#10;&#10;Description automatically generated">
            <a:extLst>
              <a:ext uri="{FF2B5EF4-FFF2-40B4-BE49-F238E27FC236}">
                <a16:creationId xmlns:a16="http://schemas.microsoft.com/office/drawing/2014/main" id="{2664221D-F38E-4DA7-C1FB-DA1F8CA7A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8277" y="2243137"/>
            <a:ext cx="3048000" cy="2971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71BC87-1BCF-CBEE-F145-8F31EF61B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187"/>
          <a:stretch/>
        </p:blipFill>
        <p:spPr>
          <a:xfrm>
            <a:off x="612547" y="2243137"/>
            <a:ext cx="3048000" cy="2966573"/>
          </a:xfrm>
          <a:prstGeom prst="rect">
            <a:avLst/>
          </a:prstGeom>
        </p:spPr>
      </p:pic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B8309DC-8865-6194-B7C1-404DB299A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934"/>
          <a:stretch/>
        </p:blipFill>
        <p:spPr>
          <a:xfrm>
            <a:off x="4556678" y="2243137"/>
            <a:ext cx="3075468" cy="29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863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red and white logo&#10;&#10;Description automatically generated">
            <a:extLst>
              <a:ext uri="{FF2B5EF4-FFF2-40B4-BE49-F238E27FC236}">
                <a16:creationId xmlns:a16="http://schemas.microsoft.com/office/drawing/2014/main" id="{2664221D-F38E-4DA7-C1FB-DA1F8CA7A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8506" y="1219199"/>
            <a:ext cx="1136148" cy="11077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71BC87-1BCF-CBEE-F145-8F31EF61B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187"/>
          <a:stretch/>
        </p:blipFill>
        <p:spPr>
          <a:xfrm>
            <a:off x="1784170" y="1219199"/>
            <a:ext cx="1136148" cy="1105796"/>
          </a:xfrm>
          <a:prstGeom prst="rect">
            <a:avLst/>
          </a:prstGeom>
        </p:spPr>
      </p:pic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B8309DC-8865-6194-B7C1-404DB299A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934"/>
          <a:stretch/>
        </p:blipFill>
        <p:spPr>
          <a:xfrm>
            <a:off x="5521219" y="1219199"/>
            <a:ext cx="1146386" cy="1105796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4A78C54-3F1B-345C-A08F-4B08BF222541}"/>
              </a:ext>
            </a:extLst>
          </p:cNvPr>
          <p:cNvSpPr txBox="1">
            <a:spLocks/>
          </p:cNvSpPr>
          <p:nvPr/>
        </p:nvSpPr>
        <p:spPr>
          <a:xfrm>
            <a:off x="4474890" y="3106335"/>
            <a:ext cx="3239043" cy="827296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274638" indent="-265113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GB"/>
              <a:t>Adobe's hub for creative tools and services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C7CFBA-9D3D-F3EC-F4AE-0E77D7AC6DD8}"/>
              </a:ext>
            </a:extLst>
          </p:cNvPr>
          <p:cNvSpPr txBox="1">
            <a:spLocks/>
          </p:cNvSpPr>
          <p:nvPr/>
        </p:nvSpPr>
        <p:spPr>
          <a:xfrm>
            <a:off x="638539" y="3106335"/>
            <a:ext cx="3505743" cy="827296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274638" indent="-265113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GB"/>
              <a:t>Focus on digital document creation and management</a:t>
            </a:r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1274528-8C3B-EFC1-3B44-1D3706A695A7}"/>
              </a:ext>
            </a:extLst>
          </p:cNvPr>
          <p:cNvSpPr txBox="1">
            <a:spLocks/>
          </p:cNvSpPr>
          <p:nvPr/>
        </p:nvSpPr>
        <p:spPr>
          <a:xfrm>
            <a:off x="8044543" y="3076453"/>
            <a:ext cx="3505743" cy="88594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274638" indent="-265113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GB"/>
              <a:t>Drives engaging and personalized digital interactions</a:t>
            </a:r>
            <a:endParaRPr lang="en-US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F2C06EE-B7B1-CE90-D6CE-BF0C623C6F92}"/>
              </a:ext>
            </a:extLst>
          </p:cNvPr>
          <p:cNvSpPr txBox="1">
            <a:spLocks/>
          </p:cNvSpPr>
          <p:nvPr/>
        </p:nvSpPr>
        <p:spPr>
          <a:xfrm>
            <a:off x="1306286" y="2381698"/>
            <a:ext cx="2111828" cy="47897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274638" indent="-265113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US" b="1"/>
              <a:t>Document Cloud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253E13E5-CBA7-52B0-FF5C-CFBFFD622124}"/>
              </a:ext>
            </a:extLst>
          </p:cNvPr>
          <p:cNvSpPr txBox="1">
            <a:spLocks/>
          </p:cNvSpPr>
          <p:nvPr/>
        </p:nvSpPr>
        <p:spPr>
          <a:xfrm>
            <a:off x="5038498" y="2381698"/>
            <a:ext cx="2111828" cy="47897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274638" indent="-265113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US" b="1"/>
              <a:t>Creative Cloud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282395C-8C25-A121-B4BE-32BA7DC8B669}"/>
              </a:ext>
            </a:extLst>
          </p:cNvPr>
          <p:cNvSpPr txBox="1">
            <a:spLocks/>
          </p:cNvSpPr>
          <p:nvPr/>
        </p:nvSpPr>
        <p:spPr>
          <a:xfrm>
            <a:off x="8648993" y="2438402"/>
            <a:ext cx="2375174" cy="47897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274638" indent="-265113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1800"/>
              </a:spcBef>
              <a:buClr>
                <a:schemeClr val="tx1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 algn="ctr">
              <a:buNone/>
            </a:pPr>
            <a:r>
              <a:rPr lang="en-US" b="1"/>
              <a:t>Experience Cloud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9F05C35-B616-7F05-8B6D-F01C8B31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631" y="4165569"/>
            <a:ext cx="1574800" cy="342900"/>
          </a:xfrm>
          <a:prstGeom prst="rect">
            <a:avLst/>
          </a:prstGeom>
        </p:spPr>
      </p:pic>
      <p:pic>
        <p:nvPicPr>
          <p:cNvPr id="20" name="Picture 19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1EDDF78C-ACCF-7374-FE94-F7874A57F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225" y="4747089"/>
            <a:ext cx="1885950" cy="342900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0841DAB-4B81-7E11-4048-9CFF21E2E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121" y="4165569"/>
            <a:ext cx="2082800" cy="342900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CED3F7E-8575-41FF-DF47-C16E53192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186" y="4681671"/>
            <a:ext cx="2258452" cy="3555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6C51C13-B254-B966-BE81-D4DFD73737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4285" y="4165569"/>
            <a:ext cx="3092450" cy="342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F657F5C-0FC4-6D2D-63CB-EBC5687246BC}"/>
              </a:ext>
            </a:extLst>
          </p:cNvPr>
          <p:cNvGrpSpPr/>
          <p:nvPr/>
        </p:nvGrpSpPr>
        <p:grpSpPr>
          <a:xfrm>
            <a:off x="8261627" y="4656112"/>
            <a:ext cx="1956997" cy="415699"/>
            <a:chOff x="8233294" y="4680754"/>
            <a:chExt cx="1956997" cy="415699"/>
          </a:xfrm>
        </p:grpSpPr>
        <p:pic>
          <p:nvPicPr>
            <p:cNvPr id="1032" name="Picture 8" descr="Free Adobe Target Icon - Download in Flat Style">
              <a:extLst>
                <a:ext uri="{FF2B5EF4-FFF2-40B4-BE49-F238E27FC236}">
                  <a16:creationId xmlns:a16="http://schemas.microsoft.com/office/drawing/2014/main" id="{40FBC14E-4A21-ED19-1397-1E3B5223F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94" y="4680754"/>
              <a:ext cx="415699" cy="41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E0EF64-C755-8E75-C98D-DF51AB86577E}"/>
                </a:ext>
              </a:extLst>
            </p:cNvPr>
            <p:cNvSpPr txBox="1"/>
            <p:nvPr/>
          </p:nvSpPr>
          <p:spPr>
            <a:xfrm>
              <a:off x="8660705" y="4680754"/>
              <a:ext cx="1529586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O" sz="1900" b="1">
                  <a:latin typeface="+mj-lt"/>
                </a:rPr>
                <a:t>Adobe Target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41454D1-E79D-C411-E0A8-335FC2714DBC}"/>
              </a:ext>
            </a:extLst>
          </p:cNvPr>
          <p:cNvGrpSpPr/>
          <p:nvPr/>
        </p:nvGrpSpPr>
        <p:grpSpPr>
          <a:xfrm>
            <a:off x="8294285" y="5223102"/>
            <a:ext cx="2239853" cy="415699"/>
            <a:chOff x="8245006" y="5235926"/>
            <a:chExt cx="2239853" cy="415699"/>
          </a:xfrm>
        </p:grpSpPr>
        <p:pic>
          <p:nvPicPr>
            <p:cNvPr id="1034" name="Picture 10" descr="Free Adobe Analytics Icon - Download in Flat Style">
              <a:extLst>
                <a:ext uri="{FF2B5EF4-FFF2-40B4-BE49-F238E27FC236}">
                  <a16:creationId xmlns:a16="http://schemas.microsoft.com/office/drawing/2014/main" id="{24322D64-B6B1-C56B-99BF-EEB5BB181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006" y="5235926"/>
              <a:ext cx="415699" cy="415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7D7F61-95F9-3DD5-3595-E261AFBA7102}"/>
                </a:ext>
              </a:extLst>
            </p:cNvPr>
            <p:cNvSpPr txBox="1"/>
            <p:nvPr/>
          </p:nvSpPr>
          <p:spPr>
            <a:xfrm>
              <a:off x="8660705" y="5255691"/>
              <a:ext cx="1824154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RO" sz="1900" b="1">
                  <a:latin typeface="+mj-lt"/>
                </a:rPr>
                <a:t>Adobe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50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Adobe Open Internships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Autofit/>
          </a:bodyPr>
          <a:lstStyle/>
          <a:p>
            <a:pPr marL="274320" indent="-264795"/>
            <a:r>
              <a:rPr lang="en-US">
                <a:hlinkClick r:id="rId2"/>
              </a:rPr>
              <a:t>Java Software Engineer</a:t>
            </a:r>
            <a:endParaRPr lang="en-US"/>
          </a:p>
          <a:p>
            <a:pPr marL="274320" indent="-264795"/>
            <a:r>
              <a:rPr lang="en-US">
                <a:hlinkClick r:id="rId3"/>
              </a:rPr>
              <a:t>C++ Software Engineer</a:t>
            </a:r>
            <a:endParaRPr lang="en-US"/>
          </a:p>
          <a:p>
            <a:pPr marL="274320" indent="-264795"/>
            <a:r>
              <a:rPr lang="en-US">
                <a:hlinkClick r:id="rId4"/>
              </a:rPr>
              <a:t>Python Software Engineer</a:t>
            </a:r>
            <a:endParaRPr lang="en-US"/>
          </a:p>
          <a:p>
            <a:pPr marL="274320" indent="-264795"/>
            <a:r>
              <a:rPr lang="en-US">
                <a:hlinkClick r:id="rId5"/>
              </a:rPr>
              <a:t>JavaScript Software Engineer</a:t>
            </a:r>
            <a:endParaRPr lang="en-US"/>
          </a:p>
          <a:p>
            <a:pPr marL="274320" indent="-264795"/>
            <a:r>
              <a:rPr lang="en-US">
                <a:hlinkClick r:id="rId6"/>
              </a:rPr>
              <a:t>Machine Learning Engineer</a:t>
            </a:r>
            <a:endParaRPr lang="en-US"/>
          </a:p>
          <a:p>
            <a:pPr marL="274320" indent="-264795"/>
            <a:r>
              <a:rPr lang="en-US">
                <a:hlinkClick r:id="rId7"/>
              </a:rPr>
              <a:t>Program Management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D17579-8E65-BF8B-41C9-FC3816996BD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4739" y="0"/>
            <a:ext cx="7394086" cy="64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277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Advertising Campaign Management App flow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925CACC-BBAC-5BB0-CF99-24F51BCB7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05" y="1200576"/>
            <a:ext cx="11759888" cy="5116868"/>
          </a:xfrm>
        </p:spPr>
      </p:pic>
    </p:spTree>
    <p:extLst>
      <p:ext uri="{BB962C8B-B14F-4D97-AF65-F5344CB8AC3E}">
        <p14:creationId xmlns:p14="http://schemas.microsoft.com/office/powerpoint/2010/main" val="7484035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878679-73FE-4349-BE37-D7AEBBFA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BEC562-EF65-416F-8A5A-3D7FE37F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21" y="963573"/>
            <a:ext cx="11582479" cy="459397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74320" indent="-264795"/>
            <a:r>
              <a:rPr lang="en-US"/>
              <a:t>IntelliJ IDEA (</a:t>
            </a:r>
            <a:r>
              <a:rPr lang="en-US">
                <a:hlinkClick r:id="rId2"/>
              </a:rPr>
              <a:t>install link</a:t>
            </a:r>
            <a:r>
              <a:rPr lang="en-US"/>
              <a:t>)</a:t>
            </a:r>
          </a:p>
          <a:p>
            <a:pPr marL="274320" indent="-264795"/>
            <a:r>
              <a:rPr lang="en-US"/>
              <a:t>Git (</a:t>
            </a:r>
            <a:r>
              <a:rPr lang="en-US">
                <a:hlinkClick r:id="rId3"/>
              </a:rPr>
              <a:t>getting started link</a:t>
            </a:r>
            <a:r>
              <a:rPr lang="en-US"/>
              <a:t>)</a:t>
            </a:r>
          </a:p>
          <a:p>
            <a:pPr marL="274320" indent="-264795"/>
            <a:r>
              <a:rPr lang="en-US"/>
              <a:t>Maven</a:t>
            </a:r>
          </a:p>
          <a:p>
            <a:pPr marL="551180" lvl="1" indent="-275590">
              <a:buFont typeface="Courier New" pitchFamily="2" charset="2"/>
              <a:buChar char="o"/>
            </a:pPr>
            <a:r>
              <a:rPr lang="en-US"/>
              <a:t>Automatically installed by IntelliJ IDEA</a:t>
            </a:r>
          </a:p>
          <a:p>
            <a:pPr marL="274320" indent="-264795"/>
            <a:r>
              <a:rPr lang="en-US"/>
              <a:t>Docker (</a:t>
            </a:r>
            <a:r>
              <a:rPr lang="en-US">
                <a:hlinkClick r:id="rId4"/>
              </a:rPr>
              <a:t>install link</a:t>
            </a:r>
            <a:r>
              <a:rPr lang="en-US"/>
              <a:t>)</a:t>
            </a:r>
          </a:p>
          <a:p>
            <a:pPr marL="274320" indent="-264795"/>
            <a:r>
              <a:rPr lang="en-US"/>
              <a:t>Postman (</a:t>
            </a:r>
            <a:r>
              <a:rPr lang="en-US">
                <a:hlinkClick r:id="rId5"/>
              </a:rPr>
              <a:t>install link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98918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it - Logo Downloads">
            <a:extLst>
              <a:ext uri="{FF2B5EF4-FFF2-40B4-BE49-F238E27FC236}">
                <a16:creationId xmlns:a16="http://schemas.microsoft.com/office/drawing/2014/main" id="{81186E0C-F1DC-591E-8E09-C4D3B23B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95" y="2607017"/>
            <a:ext cx="4833257" cy="164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D2B2C7-6CF1-6509-4217-8F4B46334562}"/>
              </a:ext>
            </a:extLst>
          </p:cNvPr>
          <p:cNvSpPr txBox="1"/>
          <p:nvPr/>
        </p:nvSpPr>
        <p:spPr>
          <a:xfrm>
            <a:off x="841620" y="5794631"/>
            <a:ext cx="82270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Interactive tool to learn Git: </a:t>
            </a:r>
            <a:r>
              <a:rPr lang="en-US">
                <a:hlinkClick r:id="rId3"/>
              </a:rPr>
              <a:t>https://learngitbranching.js.org/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6641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2020">
  <a:themeElements>
    <a:clrScheme name="Custom 1">
      <a:dk1>
        <a:srgbClr val="000000"/>
      </a:dk1>
      <a:lt1>
        <a:srgbClr val="FFFFFF"/>
      </a:lt1>
      <a:dk2>
        <a:srgbClr val="2C2C2C"/>
      </a:dk2>
      <a:lt2>
        <a:srgbClr val="F5F5F5"/>
      </a:lt2>
      <a:accent1>
        <a:srgbClr val="009C3B"/>
      </a:accent1>
      <a:accent2>
        <a:srgbClr val="2799F6"/>
      </a:accent2>
      <a:accent3>
        <a:srgbClr val="E63888"/>
      </a:accent3>
      <a:accent4>
        <a:srgbClr val="E9740A"/>
      </a:accent4>
      <a:accent5>
        <a:srgbClr val="FFCE2E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Adobe Master 2020</vt:lpstr>
      <vt:lpstr>Java DevCamp 2023</vt:lpstr>
      <vt:lpstr>Agenda Workshop #1</vt:lpstr>
      <vt:lpstr>Meet the team</vt:lpstr>
      <vt:lpstr>PowerPoint Presentation</vt:lpstr>
      <vt:lpstr>PowerPoint Presentation</vt:lpstr>
      <vt:lpstr>Adobe Open Internships</vt:lpstr>
      <vt:lpstr>Advertising Campaign Management App flow</vt:lpstr>
      <vt:lpstr>Prerequisites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Docker Container</vt:lpstr>
      <vt:lpstr>Docker Registry – image store</vt:lpstr>
      <vt:lpstr>Docker Compose</vt:lpstr>
      <vt:lpstr>What's coming next?</vt:lpstr>
      <vt:lpstr>Workshop #2</vt:lpstr>
      <vt:lpstr>Closing notes</vt:lpstr>
      <vt:lpstr>PowerPoint Presentation</vt:lpstr>
    </vt:vector>
  </TitlesOfParts>
  <Company>Adobe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- Thomas Wirtz</dc:title>
  <dc:creator>Scott Benson</dc:creator>
  <cp:revision>7</cp:revision>
  <dcterms:created xsi:type="dcterms:W3CDTF">2009-08-20T18:55:32Z</dcterms:created>
  <dcterms:modified xsi:type="dcterms:W3CDTF">2023-12-11T17:04:01Z</dcterms:modified>
</cp:coreProperties>
</file>